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Default ContentType="image/png" Extension="pn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75" r:id="rId5"/>
    <p:sldId id="259" r:id="rId6"/>
    <p:sldId id="260" r:id="rId7"/>
    <p:sldId id="265" r:id="rId8"/>
    <p:sldId id="261" r:id="rId9"/>
    <p:sldId id="267" r:id="rId10"/>
    <p:sldId id="270" r:id="rId11"/>
    <p:sldId id="268" r:id="rId12"/>
    <p:sldId id="279" r:id="rId13"/>
    <p:sldId id="262" r:id="rId14"/>
    <p:sldId id="271" r:id="rId15"/>
    <p:sldId id="272" r:id="rId16"/>
    <p:sldId id="269" r:id="rId17"/>
    <p:sldId id="273" r:id="rId18"/>
    <p:sldId id="274" r:id="rId19"/>
    <p:sldId id="276" r:id="rId20"/>
    <p:sldId id="277" r:id="rId21"/>
    <p:sldId id="263" r:id="rId22"/>
    <p:sldId id="264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BEA82-8480-4326-975D-9B0F1C45306D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5CB56-0D9E-4598-8911-DCA4A9796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5CB56-0D9E-4598-8911-DCA4A9796B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C127-30DC-4E2A-BBC1-332BE5E9269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7524-4721-4A85-ABC2-A02E4F78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Wolfgang.kray@state.co.u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382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Waste Asphalt Shingles &amp; </a:t>
            </a:r>
            <a:br>
              <a:rPr lang="en-US" dirty="0" smtClean="0"/>
            </a:br>
            <a:r>
              <a:rPr lang="en-US" dirty="0" smtClean="0"/>
              <a:t>Dealing with Sham Recyclers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:\Users\wkray\Pictures\5050 York 7 20\5101 Columbine July 21 2011 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4724400" cy="3543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56388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Wolf </a:t>
            </a:r>
            <a:r>
              <a:rPr lang="en-US" dirty="0" err="1" smtClean="0"/>
              <a:t>Kray</a:t>
            </a:r>
            <a:endParaRPr lang="en-US" dirty="0" smtClean="0"/>
          </a:p>
          <a:p>
            <a:pPr algn="ctr"/>
            <a:r>
              <a:rPr lang="en-US" dirty="0" smtClean="0"/>
              <a:t>Colorado Department of Public Health &amp; Environment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Shingle Mountain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/>
              <a:t>2010</a:t>
            </a:r>
          </a:p>
          <a:p>
            <a:pPr>
              <a:buNone/>
            </a:pPr>
            <a:r>
              <a:rPr lang="en-US" dirty="0" smtClean="0"/>
              <a:t>February -       	Facility opens (unregistered)</a:t>
            </a:r>
          </a:p>
          <a:p>
            <a:pPr>
              <a:buNone/>
            </a:pPr>
            <a:r>
              <a:rPr lang="en-US" dirty="0" smtClean="0"/>
              <a:t>May		Major hailstorm </a:t>
            </a:r>
          </a:p>
          <a:p>
            <a:pPr>
              <a:buNone/>
            </a:pPr>
            <a:r>
              <a:rPr lang="en-US" dirty="0" smtClean="0"/>
              <a:t>July -               	Facility stops receiving shingles</a:t>
            </a:r>
          </a:p>
          <a:p>
            <a:pPr>
              <a:buNone/>
            </a:pPr>
            <a:r>
              <a:rPr lang="en-US" dirty="0" smtClean="0"/>
              <a:t>August -           	Issued zoning citation from the county</a:t>
            </a:r>
          </a:p>
          <a:p>
            <a:pPr>
              <a:buNone/>
            </a:pPr>
            <a:r>
              <a:rPr lang="en-US" dirty="0" smtClean="0"/>
              <a:t>September -  	Registered as a recycler with CDPHE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2011</a:t>
            </a:r>
          </a:p>
          <a:p>
            <a:pPr>
              <a:buNone/>
            </a:pPr>
            <a:r>
              <a:rPr lang="en-US" dirty="0" smtClean="0"/>
              <a:t>Jan.- March    	Grinding </a:t>
            </a:r>
            <a:r>
              <a:rPr lang="en-US" dirty="0" smtClean="0"/>
              <a:t>operations occur until</a:t>
            </a:r>
            <a:r>
              <a:rPr lang="en-US" dirty="0" smtClean="0"/>
              <a:t> </a:t>
            </a:r>
            <a:r>
              <a:rPr lang="en-US" dirty="0" smtClean="0"/>
              <a:t>grinder is repossessed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May -               	Facility cited by the Fire Dept. due to stockpile size 		and fire lane violations</a:t>
            </a:r>
          </a:p>
          <a:p>
            <a:pPr>
              <a:buNone/>
            </a:pPr>
            <a:r>
              <a:rPr lang="en-US" dirty="0" smtClean="0"/>
              <a:t>June -              	Operator is issued a compliance advisory from CDPHE 		for not meeting the scope of recycling operations</a:t>
            </a:r>
          </a:p>
          <a:p>
            <a:pPr>
              <a:buNone/>
            </a:pPr>
            <a:r>
              <a:rPr lang="en-US" dirty="0" smtClean="0"/>
              <a:t>			Facility abandoned by the operator who returns              		to Michigan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Users\wkray\Pictures\5050 York 7 20\Shingles 4 Recycling\Shingles June 10 2011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010400" cy="525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28800" y="6096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8,000 tons of waste asphalt shingles abandoned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33600" y="0"/>
            <a:ext cx="18288000" cy="102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Compliance advisory issued by CDPHE to the facility operator and property owner to meet recycling turnover requirements, or remove all solid waste</a:t>
            </a:r>
          </a:p>
          <a:p>
            <a:endParaRPr lang="en-US" dirty="0" smtClean="0"/>
          </a:p>
          <a:p>
            <a:r>
              <a:rPr lang="en-US" dirty="0" smtClean="0"/>
              <a:t>Operator abandons the facility with all waste remaining on site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</a:t>
            </a:r>
            <a:r>
              <a:rPr lang="en-US" dirty="0" smtClean="0"/>
              <a:t>roperty owner is </a:t>
            </a:r>
            <a:r>
              <a:rPr lang="en-US" dirty="0" smtClean="0"/>
              <a:t>also subject to the requirements of cleaning up the </a:t>
            </a:r>
            <a:r>
              <a:rPr lang="en-US" dirty="0" smtClean="0"/>
              <a:t>site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Clean Up Begins </a:t>
            </a:r>
            <a:endParaRPr lang="en-US" dirty="0"/>
          </a:p>
        </p:txBody>
      </p:sp>
      <p:pic>
        <p:nvPicPr>
          <p:cNvPr id="3074" name="Picture 2" descr="D:\Users\wkray\Pictures\5050 York 7 20\Shingles 4 Recycling\5101 Columbine Oct 17 2011 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5257800" cy="39433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1371600"/>
            <a:ext cx="2971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Almost all material sent to the Landfill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Other single recycling operations at max capacity due to storms and saturated market of material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Clean-up costs for property owner for transportation and disposal tipping fees exceeded six digits figure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November 2011 </a:t>
            </a:r>
            <a:br>
              <a:rPr lang="en-US" dirty="0" smtClean="0"/>
            </a:br>
            <a:r>
              <a:rPr lang="en-US" dirty="0" smtClean="0"/>
              <a:t>NFA Letter Issued to Property Owner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D:\Users\wkray\Pictures\5050 York 7 20\Shingles 4 Recycling\5101 Columbine Nov 7 2011 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3600450" cy="4800600"/>
          </a:xfrm>
          <a:prstGeom prst="rect">
            <a:avLst/>
          </a:prstGeom>
          <a:noFill/>
        </p:spPr>
      </p:pic>
      <p:pic>
        <p:nvPicPr>
          <p:cNvPr id="4099" name="Picture 3" descr="D:\Users\wkray\Pictures\5050 York 7 20\Shingles 4 Recycling\5101 Columbine Nov 7 2011 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43688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Abandoned Property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Denver, CO</a:t>
            </a:r>
          </a:p>
          <a:p>
            <a:pPr lvl="1"/>
            <a:r>
              <a:rPr lang="en-US" dirty="0" smtClean="0"/>
              <a:t>Excessive stockpile of materials </a:t>
            </a:r>
            <a:r>
              <a:rPr lang="en-US" dirty="0" smtClean="0"/>
              <a:t>accumulated by unregistered “recycler”</a:t>
            </a:r>
            <a:endParaRPr lang="en-US" dirty="0" smtClean="0"/>
          </a:p>
          <a:p>
            <a:pPr lvl="1"/>
            <a:r>
              <a:rPr lang="en-US" dirty="0" smtClean="0"/>
              <a:t>Property owner takes ownership of waste shingle material to end terms of lease with operator</a:t>
            </a:r>
          </a:p>
          <a:p>
            <a:pPr lvl="1"/>
            <a:r>
              <a:rPr lang="en-US" dirty="0" smtClean="0"/>
              <a:t>Property owner currently under compliance order for site clean-up </a:t>
            </a:r>
          </a:p>
        </p:txBody>
      </p:sp>
      <p:pic>
        <p:nvPicPr>
          <p:cNvPr id="1026" name="Picture 2" descr="D:\Users\wkray\Pictures\5050 York 7 20\5050 York July 20 2011 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648200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Users\wkray\Pictures\5050 York 7 20\5050 York July 21 2011 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543800" cy="56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Abandoned Property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Colorado Springs, CO</a:t>
            </a:r>
          </a:p>
          <a:p>
            <a:pPr lvl="1"/>
            <a:r>
              <a:rPr lang="en-US" dirty="0" smtClean="0"/>
              <a:t>Out of state shingle recycler offers new shingle recycling location (lower tipping fee then disposal)</a:t>
            </a:r>
          </a:p>
          <a:p>
            <a:pPr lvl="1"/>
            <a:r>
              <a:rPr lang="en-US" dirty="0" smtClean="0"/>
              <a:t>Shingles are collected throughout summer roofing season</a:t>
            </a:r>
          </a:p>
          <a:p>
            <a:pPr lvl="1"/>
            <a:r>
              <a:rPr lang="en-US" dirty="0" smtClean="0"/>
              <a:t>Operator stops paying rent and abandons waste shingle pile</a:t>
            </a:r>
          </a:p>
          <a:p>
            <a:pPr lvl="1"/>
            <a:r>
              <a:rPr lang="en-US" dirty="0" smtClean="0"/>
              <a:t>Investigation in recycling company &amp; operator turns up results in other states where the operator has abandoned shingle piles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Users\wkray\Desktop\P209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7717219" cy="5791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Emerging interest and market of recycled asphalt shingles developing in Colorado during 2010</a:t>
            </a:r>
          </a:p>
          <a:p>
            <a:endParaRPr lang="en-US" dirty="0" smtClean="0"/>
          </a:p>
          <a:p>
            <a:r>
              <a:rPr lang="en-US" dirty="0" smtClean="0"/>
              <a:t>CDPHE working with major landfill operator to develop criteria for shingle recycling standards to promote beneficial use of the material </a:t>
            </a:r>
          </a:p>
          <a:p>
            <a:endParaRPr lang="en-US" dirty="0" smtClean="0"/>
          </a:p>
          <a:p>
            <a:r>
              <a:rPr lang="en-US" dirty="0" smtClean="0"/>
              <a:t>Major damage sustained to metro area from the severe hail storm in May of 2010 with over $70 million in damage and over 13,000 insurance claims (KMGH)</a:t>
            </a:r>
          </a:p>
          <a:p>
            <a:endParaRPr lang="en-US" dirty="0" smtClean="0"/>
          </a:p>
          <a:p>
            <a:r>
              <a:rPr lang="en-US" dirty="0" smtClean="0"/>
              <a:t>EPA Region 8 &amp; Boulder County staff were also trying to develop shingle recycling efforts locally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Users\wkray\Desktop\P209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818761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Clean-up &amp; Cost, Who's Responsible?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Facility operators and property owners are both legally responsible for abandoned solid waste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Unfortunately, property owners frequently get stuck with clean up costs from sham recyclers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State has no emergency clean up funds for solid waste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Beyond civil regulatory penalties, there is ongoing and potential criminal enforcement for sham recycling operators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Make sure facilities have the required processing equipment (ex. Grinder) from the beginning… keep a close eye on operations with equipment being repossessed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Improve communications with local governments to keep up with new sites and unregistered operations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CDPHE revised the recycling facility regulations in 2012 to include a facility operations plan and closure plan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smtClean="0"/>
              <a:t>perusing </a:t>
            </a:r>
            <a:r>
              <a:rPr lang="en-US" dirty="0" smtClean="0"/>
              <a:t>a revision to statute  that would require financial assurance to recyclers that would cover clean up costs and reduce the occurrence of sham recycling operations</a:t>
            </a:r>
          </a:p>
          <a:p>
            <a:endParaRPr lang="en-US" dirty="0" smtClean="0"/>
          </a:p>
          <a:p>
            <a:r>
              <a:rPr lang="en-US" dirty="0" smtClean="0"/>
              <a:t>Industry - report questionable sites /sham recycling operations ASAP to the State and or County regulators as soon as possible to ensure they are held to the same standards for a level playing field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Silver 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registered and operational asphalt shingle recycling facilities in Colorado</a:t>
            </a:r>
          </a:p>
          <a:p>
            <a:endParaRPr lang="en-US" dirty="0" smtClean="0"/>
          </a:p>
          <a:p>
            <a:r>
              <a:rPr lang="en-US" dirty="0" smtClean="0"/>
              <a:t>Over 25,000 tons of waste asphalt shingles processed and recycled during 2012 in Colorado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9906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Wolf </a:t>
            </a:r>
            <a:r>
              <a:rPr lang="en-US" dirty="0" err="1" smtClean="0">
                <a:solidFill>
                  <a:schemeClr val="tx1"/>
                </a:solidFill>
              </a:rPr>
              <a:t>Kray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Colorado Dept. of Public Health &amp; Environment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Solid Waste &amp; Materials Management Program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(303) 692-3337</a:t>
            </a:r>
          </a:p>
          <a:p>
            <a:r>
              <a:rPr lang="en-US" dirty="0" smtClean="0">
                <a:hlinkClick r:id="rId2"/>
              </a:rPr>
              <a:t>wolfgang.kray@state.co.us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Facility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Recycling operations must register with the Department </a:t>
            </a:r>
          </a:p>
          <a:p>
            <a:endParaRPr lang="en-US" dirty="0" smtClean="0"/>
          </a:p>
          <a:p>
            <a:r>
              <a:rPr lang="en-US" dirty="0" smtClean="0"/>
              <a:t>Allowed a 1 year initial accumulation period to stockpile materials</a:t>
            </a:r>
          </a:p>
          <a:p>
            <a:endParaRPr lang="en-US" dirty="0" smtClean="0"/>
          </a:p>
          <a:p>
            <a:r>
              <a:rPr lang="en-US" dirty="0" smtClean="0"/>
              <a:t>Material turnover requirement of at least 75% of recyclables received over a 3 year average</a:t>
            </a:r>
          </a:p>
          <a:p>
            <a:endParaRPr lang="en-US" dirty="0" smtClean="0"/>
          </a:p>
          <a:p>
            <a:r>
              <a:rPr lang="en-US" dirty="0" smtClean="0"/>
              <a:t>Prevent nuisance conditions &amp; offsite debris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Limitations by Colorado Revised Statute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certificate of designation (permit) is not required or allowed to be required for recycling operations that do not constitute solid waste disposal </a:t>
            </a:r>
          </a:p>
          <a:p>
            <a:endParaRPr lang="en-US" dirty="0" smtClean="0"/>
          </a:p>
          <a:p>
            <a:r>
              <a:rPr lang="en-US" dirty="0" smtClean="0"/>
              <a:t>Financial assurance is not be required for facilities operated for the purpose of processing recyclable materials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Shingle Recycling Standards Adopted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ensure the protection of human health and the environment regarding asphalt shingle recycling, such operations shall include: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/>
              <a:t>Testing for asbestos </a:t>
            </a:r>
            <a:r>
              <a:rPr lang="en-US" dirty="0" smtClean="0"/>
              <a:t>using a representative sample in the finished ground product at a frequency of approximately one sample for every 500 tons. </a:t>
            </a:r>
          </a:p>
          <a:p>
            <a:pPr>
              <a:buNone/>
            </a:pPr>
            <a:r>
              <a:rPr lang="en-US" dirty="0" smtClean="0"/>
              <a:t>2. Records of laboratory testing data shall be kept on site and available for review during inspections. </a:t>
            </a:r>
          </a:p>
          <a:p>
            <a:pPr>
              <a:buNone/>
            </a:pPr>
            <a:r>
              <a:rPr lang="en-US" dirty="0" smtClean="0"/>
              <a:t>3. Proper management and </a:t>
            </a:r>
            <a:r>
              <a:rPr lang="en-US" b="1" dirty="0" smtClean="0"/>
              <a:t>disposal of </a:t>
            </a:r>
            <a:r>
              <a:rPr lang="en-US" dirty="0" smtClean="0"/>
              <a:t>any loads of shingles testing positive for </a:t>
            </a:r>
            <a:r>
              <a:rPr lang="en-US" b="1" dirty="0" smtClean="0"/>
              <a:t>asbestos greater than 1%</a:t>
            </a:r>
            <a:r>
              <a:rPr lang="en-US" dirty="0" smtClean="0"/>
              <a:t> by weight of a composite sample at an approved asbestos landfill. </a:t>
            </a:r>
          </a:p>
          <a:p>
            <a:pPr>
              <a:buNone/>
            </a:pPr>
            <a:r>
              <a:rPr lang="en-US" dirty="0" smtClean="0"/>
              <a:t>4. Addition of </a:t>
            </a:r>
            <a:r>
              <a:rPr lang="en-US" b="1" dirty="0" smtClean="0"/>
              <a:t>water</a:t>
            </a:r>
            <a:r>
              <a:rPr lang="en-US" dirty="0" smtClean="0"/>
              <a:t> or other engineering controls </a:t>
            </a:r>
            <a:r>
              <a:rPr lang="en-US" b="1" dirty="0" smtClean="0"/>
              <a:t>during the grinding process </a:t>
            </a:r>
            <a:r>
              <a:rPr lang="en-US" dirty="0" smtClean="0"/>
              <a:t>to minimize the potential for release of particulate emissions. </a:t>
            </a:r>
          </a:p>
          <a:p>
            <a:pPr>
              <a:buNone/>
            </a:pPr>
            <a:r>
              <a:rPr lang="en-US" dirty="0" smtClean="0"/>
              <a:t>5. Use of perimeter ditches and or soil </a:t>
            </a:r>
            <a:r>
              <a:rPr lang="en-US" dirty="0" err="1" smtClean="0"/>
              <a:t>berms</a:t>
            </a:r>
            <a:r>
              <a:rPr lang="en-US" dirty="0" smtClean="0"/>
              <a:t> to prevent </a:t>
            </a:r>
            <a:r>
              <a:rPr lang="en-US" b="1" dirty="0" smtClean="0"/>
              <a:t>storm water </a:t>
            </a:r>
            <a:r>
              <a:rPr lang="en-US" dirty="0" smtClean="0"/>
              <a:t>run-on from the storage and processing area. </a:t>
            </a:r>
          </a:p>
          <a:p>
            <a:pPr>
              <a:buNone/>
            </a:pPr>
            <a:r>
              <a:rPr lang="en-US" dirty="0" smtClean="0"/>
              <a:t>6. Storm water run-off retention prior to discharge and the installation and proper maintenance of sediment removal devices along the run-off perimeter of the storage and processing area.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Market, </a:t>
            </a:r>
            <a:r>
              <a:rPr lang="en-US" dirty="0" smtClean="0"/>
              <a:t>New </a:t>
            </a:r>
            <a:r>
              <a:rPr lang="en-US" dirty="0" smtClean="0"/>
              <a:t>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New players to the recycling universe, unfamiliar with the regulations and requirement to register with the solid waste program</a:t>
            </a:r>
          </a:p>
          <a:p>
            <a:endParaRPr lang="en-US" dirty="0" smtClean="0"/>
          </a:p>
          <a:p>
            <a:r>
              <a:rPr lang="en-US" dirty="0" smtClean="0"/>
              <a:t>Following the major storms, many of the shingle recyclers were from out of state and either unfamiliar with the regulations or were purposely flying below the radar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 shingle market quickly became over saturated</a:t>
            </a:r>
          </a:p>
          <a:p>
            <a:pPr lvl="1"/>
            <a:r>
              <a:rPr lang="en-US" dirty="0" smtClean="0"/>
              <a:t>High volume of material collected in short period of time</a:t>
            </a:r>
          </a:p>
          <a:p>
            <a:pPr lvl="1"/>
            <a:r>
              <a:rPr lang="en-US" dirty="0" smtClean="0"/>
              <a:t>Low demand &amp; minimal end-use available </a:t>
            </a:r>
          </a:p>
          <a:p>
            <a:pPr lvl="1"/>
            <a:r>
              <a:rPr lang="en-US" dirty="0" smtClean="0"/>
              <a:t>resulting in a bottleneck of material stockpiled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CDOT: </a:t>
            </a:r>
            <a:r>
              <a:rPr lang="en-US" dirty="0" smtClean="0"/>
              <a:t>Reclaimed </a:t>
            </a:r>
            <a:r>
              <a:rPr lang="en-US" dirty="0" smtClean="0"/>
              <a:t>Asphalt Shingles (RAS) are allowed in hot mix asphalt (HMA) up to a </a:t>
            </a:r>
            <a:r>
              <a:rPr lang="en-US" b="1" dirty="0" smtClean="0"/>
              <a:t>maximum of 5 percent </a:t>
            </a:r>
            <a:r>
              <a:rPr lang="en-US" dirty="0" smtClean="0"/>
              <a:t>for all </a:t>
            </a:r>
            <a:r>
              <a:rPr lang="en-US" dirty="0" smtClean="0"/>
              <a:t>lifts provided </a:t>
            </a:r>
            <a:r>
              <a:rPr lang="en-US" dirty="0" smtClean="0"/>
              <a:t>all specifications for HMA are met</a:t>
            </a:r>
            <a:r>
              <a:rPr lang="en-US" dirty="0" smtClean="0"/>
              <a:t>. </a:t>
            </a:r>
            <a:r>
              <a:rPr lang="en-US" dirty="0" smtClean="0"/>
              <a:t>Section 401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Recycling, or </a:t>
            </a:r>
            <a:r>
              <a:rPr lang="en-US" dirty="0"/>
              <a:t>I</a:t>
            </a:r>
            <a:r>
              <a:rPr lang="en-US" dirty="0" smtClean="0"/>
              <a:t>llegal Disposal?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Tipping fee at shingle “recyclers” much less then landfill tipping fees resulted in lots of patrons and tonnage stockpiled</a:t>
            </a:r>
          </a:p>
          <a:p>
            <a:endParaRPr lang="en-US" dirty="0" smtClean="0"/>
          </a:p>
          <a:p>
            <a:r>
              <a:rPr lang="en-US" dirty="0" smtClean="0"/>
              <a:t>High collection rates of waste shingles but little or no processing occurring at sites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Facilities…</a:t>
            </a:r>
            <a:endParaRPr lang="en-US" dirty="0"/>
          </a:p>
        </p:txBody>
      </p:sp>
      <p:pic>
        <p:nvPicPr>
          <p:cNvPr id="7" name="Picture 2" descr="D:\Users\wkray\Pictures\5050 York 7 20\Shingles 4 Recycling\Shingles June 10 2011 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2847"/>
            <a:ext cx="6629400" cy="4969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/>
          <a:lstStyle/>
          <a:p>
            <a:r>
              <a:rPr lang="en-US" dirty="0" smtClean="0"/>
              <a:t>“Shingle Mountain”</a:t>
            </a:r>
            <a:endParaRPr lang="en-US" dirty="0"/>
          </a:p>
        </p:txBody>
      </p:sp>
      <p:pic>
        <p:nvPicPr>
          <p:cNvPr id="3" name="Picture 2" descr="IMG_14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110404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5410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925</Words>
  <Application>Microsoft Office PowerPoint</Application>
  <PresentationFormat>On-screen Show (4:3)</PresentationFormat>
  <Paragraphs>133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Waste Asphalt Shingles &amp;  Dealing with Sham Recyclers</vt:lpstr>
      <vt:lpstr>Background</vt:lpstr>
      <vt:lpstr>Recycling Facility Regulations</vt:lpstr>
      <vt:lpstr>Limitations by Colorado Revised Statute </vt:lpstr>
      <vt:lpstr>Shingle Recycling Standards Adopted </vt:lpstr>
      <vt:lpstr>New Market, New Players</vt:lpstr>
      <vt:lpstr>Recycling, or Illegal Disposal?</vt:lpstr>
      <vt:lpstr>New Facilities…</vt:lpstr>
      <vt:lpstr>“Shingle Mountain”</vt:lpstr>
      <vt:lpstr>Shingle Mountain Case</vt:lpstr>
      <vt:lpstr>Slide 11</vt:lpstr>
      <vt:lpstr>Slide 12</vt:lpstr>
      <vt:lpstr>Enforcement </vt:lpstr>
      <vt:lpstr>Clean Up Begins </vt:lpstr>
      <vt:lpstr>November 2011  NFA Letter Issued to Property Owner</vt:lpstr>
      <vt:lpstr>Abandoned Property Case 2</vt:lpstr>
      <vt:lpstr>Slide 17</vt:lpstr>
      <vt:lpstr>Abandoned Property Case 3</vt:lpstr>
      <vt:lpstr>Slide 19</vt:lpstr>
      <vt:lpstr>Slide 20</vt:lpstr>
      <vt:lpstr>Clean-up &amp; Cost, Who's Responsible? </vt:lpstr>
      <vt:lpstr>Lessons Learned </vt:lpstr>
      <vt:lpstr>The Silver Lining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Asphalt Shingles &amp;  Sham Recycling Operations</dc:title>
  <dc:creator>wkray</dc:creator>
  <cp:lastModifiedBy>wkray</cp:lastModifiedBy>
  <cp:revision>67</cp:revision>
  <dcterms:created xsi:type="dcterms:W3CDTF">2013-10-31T15:37:36Z</dcterms:created>
  <dcterms:modified xsi:type="dcterms:W3CDTF">2013-11-05T16:21:12Z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875316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D5.0.6</vt:lpwstr>
  </property>
</Properties>
</file>